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8" r:id="rId4"/>
    <p:sldId id="269" r:id="rId5"/>
    <p:sldId id="260" r:id="rId6"/>
    <p:sldId id="261" r:id="rId7"/>
    <p:sldId id="263" r:id="rId8"/>
    <p:sldId id="264" r:id="rId9"/>
    <p:sldId id="359" r:id="rId10"/>
    <p:sldId id="265" r:id="rId11"/>
    <p:sldId id="361" r:id="rId12"/>
    <p:sldId id="362" r:id="rId13"/>
    <p:sldId id="360" r:id="rId14"/>
    <p:sldId id="363" r:id="rId15"/>
    <p:sldId id="266" r:id="rId16"/>
    <p:sldId id="267" r:id="rId17"/>
    <p:sldId id="259" r:id="rId18"/>
  </p:sldIdLst>
  <p:sldSz cx="18288000" cy="10287000"/>
  <p:notesSz cx="6858000" cy="9144000"/>
  <p:embeddedFontLst>
    <p:embeddedFont>
      <p:font typeface="Arial Black" panose="020B0A04020102020204" pitchFamily="34" charset="0"/>
      <p:bold r:id="rId20"/>
    </p:embeddedFont>
    <p:embeddedFont>
      <p:font typeface="Arial Bold" panose="020B0704020202020204" pitchFamily="34" charset="0"/>
      <p:regular r:id="rId21"/>
      <p:bold r:id="rId22"/>
    </p:embeddedFont>
    <p:embeddedFont>
      <p:font typeface="Arial Bold Italics" panose="020B0604020202020204" charset="0"/>
      <p:regular r:id="rId23"/>
    </p:embeddedFont>
    <p:embeddedFont>
      <p:font typeface="Brush Script MT" panose="03060802040406070304" pitchFamily="66" charset="0"/>
      <p: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262DF-70EB-4CD1-ABD6-1145A123C5A3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323B4-FE92-467E-BAF1-22A0A04739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467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Flu A First peak in February (9.9%) and a second peak in June (10%) and September (9.6%)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23B4-FE92-467E-BAF1-22A0A047392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51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" y="3210315"/>
            <a:ext cx="12674902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12955922" y="2784647"/>
            <a:ext cx="2107567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5115908" y="2767970"/>
            <a:ext cx="2107567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457199" y="3210316"/>
            <a:ext cx="12446303" cy="2490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Temporal Trends, Phenotypic And Molecular Characterization of Viral Respiratory Pathogens In Kenya: A multi- site surveillance study</a:t>
            </a:r>
            <a:endParaRPr lang="en-GB" sz="4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228600" y="5846266"/>
            <a:ext cx="14888439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Presenter: Annette Chesir</a:t>
            </a:r>
          </a:p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Supervisors: Dr. Athman Mwatondo, Dr. Robert Too</a:t>
            </a:r>
            <a:endParaRPr lang="en-KE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457200" y="6954262"/>
            <a:ext cx="9911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GB" sz="2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enya</a:t>
            </a:r>
            <a:r>
              <a:rPr lang="en-GB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Field Epidemiology and Laboratory Training Program</a:t>
            </a:r>
            <a:endParaRPr lang="en-KE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907280" y="7529010"/>
            <a:ext cx="946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Thematic Area : Epidemic and Pandemic Preparedness</a:t>
            </a:r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1A535562-5954-F7A7-5E3E-7F86A383A2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517" y="8328033"/>
            <a:ext cx="1720850" cy="1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FELTP - Home">
            <a:extLst>
              <a:ext uri="{FF2B5EF4-FFF2-40B4-BE49-F238E27FC236}">
                <a16:creationId xmlns:a16="http://schemas.microsoft.com/office/drawing/2014/main" id="{1E9AB786-2084-816E-5DC1-D1C8198E12B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90" y="8462368"/>
            <a:ext cx="1856921" cy="1226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752600" y="2609872"/>
            <a:ext cx="15113779" cy="7425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Viral respiratory infections cause a major challenge in global health systems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Estimated burden 3—5million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(Kenmoe et al, 2024)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th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leading cause of death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290,000 to 650,000 annual deaths attributed to influenza alone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(Lafond, 2024)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Top infectious cause of mortality in 2023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(WHO,2024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 Africa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Highest burdens of viral respiratory pathogen-related mortality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(Troeger et al., 2019)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Most viral respiratory pathogens remained poorly monitored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(Owusu et al., 2024)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KE" sz="2800" b="1" dirty="0">
                <a:latin typeface="Arial" panose="020B0604020202020204" pitchFamily="34" charset="0"/>
                <a:cs typeface="Arial" panose="020B0604020202020204" pitchFamily="34" charset="0"/>
              </a:rPr>
              <a:t>Kenya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Influenza surveillance was initiated in 2006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12 surveillance sites, 2 community-based in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Asembo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Kibra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and 9 referral hospitals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NIC(National Influenza Centre) was established in 2014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Receives samples from these 9 referral hospitals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Study selected hospitals under NIC network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 1/2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A8591-DF50-350D-A0F6-27B83C756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07097B8-0414-1E4F-0935-01EC721FB3C2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287DBDD-9633-D320-9DE8-C56AA4AFFB5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6C74CA5-D6BD-0EA2-A57B-5256603171D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B258EE8-4425-F5BC-5F51-193C43307B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B8014B7-8988-60B5-9A50-B4FC22480A2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7E455CAF-4FED-15A2-117C-497D9DD853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69E3A33-6951-7D0E-832D-DF346737FE58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42BFD07-414B-105B-EE77-F0982EF85BA6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9D39A4A-E3F8-1253-B18E-86D8954C486A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E65A4DD0-8CA8-D972-B318-8F1E434A917E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DA270B7-3DDF-95D8-387D-21FAAA7003E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CB2011-A7F7-8DC7-90BC-0EEBB43602A9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7AEC70A0-B852-F40E-84DC-4199F5BA3193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BD291E80-91AC-75E7-2017-61480DBEA1A4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3CBEEA89-A99B-4A9F-4C57-5AE2BDDF6028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79D8F04-8AF6-CC74-EE12-61FD52E8AF4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1D74E246-E937-4EF8-B158-18E4AA982A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1EDB7-667F-86A3-9AD7-DC77265F1E6F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399A64C3-19A7-F0F8-2018-F1C5D22AF50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F0F4B707-53D1-FA80-85D0-A2AB3453351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4AC154D3-40D1-E696-1EE9-3D5406C20E4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3EDABD28-BCE3-1842-2201-D18D55660430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4899848-D167-0691-B788-3480E63B626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C744B9E4-6D8B-4F04-BB31-95229CBA4FE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568E8ED-382E-281B-7163-3E75ED2ECC4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C7932DE-2D83-F248-5E6F-86ABA57D251F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FCD85A0-313D-70D2-1A98-67BFF97C383B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79A3B7-7834-5769-0BCC-79D4B118E1D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6AFC5F4-7521-5BA7-DF34-AA83E37105D0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CCC247C-FFCB-ADE9-DB56-5F3F0BE7CFB4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B6B9C7A-2207-EBB6-0735-6ABED2D12E4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95A0A09E-7533-6B30-DC6B-E5A8756547C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132A8BA-971E-9561-340F-DCBFF1526BEE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3AAEEEFB-3492-BBF5-B09A-3D696EF378A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A607D206-DFEB-B74F-6AEA-73416CB31ED6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6910FDAB-0A81-3D6C-8D70-E53BB68AE2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56C2E7F1-EC1C-F66B-3809-6A47124B5E2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7E55194-CC90-DC69-738E-EEEF1B134014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7485C7F-3B0D-88E7-5D94-DE3234AD3EC4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9818372-9D19-F43E-01D3-F11074FE623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FD2105E-0DE9-9DB4-C6AE-C12332CD88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CDA9DE9F-2509-A658-2277-20F5853B850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C4CA1F65-16A1-F872-38C1-F6493579CC02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89581FA-C44E-62AE-F963-2B1866BEFF42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216F152F-DBF4-309F-03A4-0438BE6688F3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4B78E285-E6C4-7E38-D7E8-EB4846031A71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719522A-70CB-A2F9-0714-440468E7DD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D3824A39-B7FE-3CA9-0794-76AD8F45FE3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0114005E-F1B9-0146-EF87-26EDCDDF214F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E610D4DD-5303-8B56-3AAA-F420130BA6B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E7E782A-0280-5C89-C8DB-4506BAEDB6C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96B338B6-CC89-F2A5-ACBC-2C128E684911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29C869A0-6308-53FE-20F1-D6D24FA857D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11DD99F-E036-1B11-88EC-5282230FD09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F686DBE1-8E0A-4D46-9F36-20310587E8D3}"/>
              </a:ext>
            </a:extLst>
          </p:cNvPr>
          <p:cNvSpPr txBox="1"/>
          <p:nvPr/>
        </p:nvSpPr>
        <p:spPr>
          <a:xfrm>
            <a:off x="1371600" y="2857499"/>
            <a:ext cx="15494779" cy="6779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Surveillance is conducted on symptomatic patients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presenting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influenza-like illness (ILI) and severe acute respiratory illness (SARI)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Trained staff at sentinel sites collect &amp; send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Oropharigeal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or Nasopharyngeal (OP/NP) specimens to NIC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WHO case definitions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SARI-Acute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respiratory illness +fever ≥38</a:t>
            </a:r>
            <a:r>
              <a:rPr lang="en-US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C+ hospitalization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ILI-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Sudden onset of fever ≥38</a:t>
            </a:r>
            <a:r>
              <a:rPr lang="en-US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C+cough/sore throat + no other diagnosis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Organisms of concern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Influenza A, B, SARS-CoV2(Severe Acute Respiratory Syndrome Corona Virus 2), RSV(Respiratory Syncytial Virus), Human metapneumovirus (hMPV), rhinoviruses, &amp; parainfluenza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Extended SARI: records with results for Influenza A, B, SARS-CoV2 &amp;RSV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study analysed surveillance data with aim to enhance evidence-based clinical decision-making 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AE94294-7B3D-4ABA-F21E-0869C99A34F6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B7113854-931D-4162-5901-1917D768026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F066CA3-9713-B0DD-5895-EB83062D3462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AB1760-F798-2493-2812-A1ADB8B75E40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 2/2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1883457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03DC0-8153-5DC6-A9C6-C23471186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2D5C390-5C91-0FE0-0280-90C5AFE9BF3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9A6439B-8717-E1A5-F7D9-81058E3FF217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3021875-1E06-4F3E-AD96-36D6D0E9BE2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362EC372-5666-83F5-1BF5-B38E516285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E7A2D645-E48F-A5E9-3BE3-C8CAF66606AD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62466399-7638-6BD9-5D28-ECD0D949801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52F7D450-C887-8C9D-F459-13FB28780354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5C538331-4144-9B05-1642-ECA09574DF8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94AC17A3-93A1-742E-6169-FF24BCA5D3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6DBBE88-8933-1AA9-406B-93B1D023A02E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83D8E3F-4B6E-2933-F8F1-1479BEDA0F4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9E5F81C-EA43-EA1A-6098-750793F810D7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6A2BC118-67D9-4954-7EC7-93846EA5AF36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2063F3C8-8153-8F1D-C005-2C368807F57E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42389BC4-FA2F-72D1-61F5-04F8E1E0C74C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F4E9BF5-10E6-9929-00AC-0367E9C031E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A4B6995E-32B7-E162-9ADD-0D4EE37A679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8E5CE630-41FD-5EDA-E0E8-B0D6260DD91E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A0CC5E60-22E2-7031-4C5D-93EFBE3BC96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8F326EF8-7BDD-7F9A-6772-E06F0B13064C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D13A4EF-FD2C-6AA4-3589-5F8DCF606EE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C1BD52BE-4D33-C8F0-EF15-651B3B89BC4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4A9E71-F6D2-D96C-F309-93883EA5C52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0936D14-9AB4-F423-C364-045F06C22E1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4BAC94C-DC7C-732D-2040-6EAF843D4A5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33D7F8B-C52C-0A0A-20AA-158B5812E7FE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24EEAFA4-8BA3-AD08-A69F-EF8B6A4F540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A561788D-C995-7014-406E-7693CF020F0F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9B505784-F4C7-8538-44FA-5F8E6357B680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C91E1595-D859-79FA-6C44-1E0FA9B4286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D1D1081-876A-0317-D70F-9F89C52F4C00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6BCB0F-32E2-4FEB-5C8C-E1F2D403CA45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1957F467-12F1-58C0-2984-5E495B60BBC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19B9A60-89EE-3406-7643-35C88D547C5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9038E8-8BB1-639B-1B9B-3CA5522BCC18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01C44D89-532D-8F1B-0083-5D5253C1707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C9ABE1CB-A5C4-D4FD-96D2-199F0C73BE3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D4FABBD-6CC5-2DF8-9FFB-EA41AD8A534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2506B2BF-053E-BD64-8F43-47A217B5DF6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93274995-C369-75A8-8490-BA7E6AFCD833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996CBD15-C711-41BF-7395-BBF27D19B11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958426A-EBB0-53C7-4DE0-4BFF4E6A122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D3652587-2375-A021-8E49-58A1F2C08921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6C41EE0F-48D9-C17B-67BA-DE5D86A7237D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F48FDA35-EB83-C027-F967-29BB7D8B79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8A68604-E3CE-D90D-9EF2-84FBBECF612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FD1E2AB-F9E4-BF32-B630-F562F2469E9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E739D454-DAB5-ADAD-C90B-5B1DC50C1A2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8CBEEB5-E94A-315E-2557-4C73AC89C51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67D5F44-FA62-7007-9073-A5714A98AAE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69CAAE49-2316-FD72-1A3B-A9AC7E9778C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4E70671-3252-4A48-1EF7-18ACFF6B59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304CC33-B35B-BBCC-A7E9-E722E478DC1F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7B5508D2-343F-F749-318E-07A53CDEEEA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0670CFE1-A4FB-940E-400C-F406097C99A9}"/>
              </a:ext>
            </a:extLst>
          </p:cNvPr>
          <p:cNvSpPr txBox="1"/>
          <p:nvPr/>
        </p:nvSpPr>
        <p:spPr>
          <a:xfrm>
            <a:off x="397654" y="2529621"/>
            <a:ext cx="16468725" cy="6994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Viral respiratory pathogens pose</a:t>
            </a:r>
            <a:r>
              <a:rPr lang="en-KE" sz="2800" dirty="0">
                <a:latin typeface="Arial" panose="020B0604020202020204" pitchFamily="34" charset="0"/>
                <a:cs typeface="Arial" panose="020B0604020202020204" pitchFamily="34" charset="0"/>
              </a:rPr>
              <a:t> a significant global health challenge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KE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Causes high morbidity &amp; mortality in all age groups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Easily transmitted</a:t>
            </a:r>
            <a:r>
              <a:rPr lang="en-KE" sz="2800" dirty="0">
                <a:latin typeface="Arial" panose="020B0604020202020204" pitchFamily="34" charset="0"/>
                <a:cs typeface="Arial" panose="020B0604020202020204" pitchFamily="34" charset="0"/>
              </a:rPr>
              <a:t> within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humans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Able to cause local outbreaks &amp; some linked to pandemic potential (WHO,2022)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Diagnostic </a:t>
            </a:r>
            <a:r>
              <a:rPr lang="en-KE" sz="2800" dirty="0">
                <a:latin typeface="Arial" panose="020B0604020202020204" pitchFamily="34" charset="0"/>
                <a:cs typeface="Arial" panose="020B0604020202020204" pitchFamily="34" charset="0"/>
              </a:rPr>
              <a:t> Challenges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in Low and Middle-income Countries(LMIC) like Kenya</a:t>
            </a:r>
            <a:r>
              <a:rPr lang="en-KE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Lack of rapid diagnostic tests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Limited panel testing</a:t>
            </a:r>
            <a:r>
              <a:rPr lang="en-KE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Long turnaround time delays treatment based on the results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Empirical antibiotic prescription contributing to AMR (WHO,2022)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60% of hospital visits are due to respiratory illness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Approximately 30-40% have viral etiology </a:t>
            </a:r>
            <a:r>
              <a:rPr lang="en-GB" sz="2800" dirty="0"/>
              <a:t>(Troeger et al., 2019)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lack multi-pathogen surveillance study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2EF26424-5386-CEE2-C922-93EA05BE4E9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55CEF113-E470-FB9B-7548-D6D5826F99A2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D13F3FD-710C-E69D-280D-953983396637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44D7FC4A-7601-589D-346E-00D4448A60A1}"/>
              </a:ext>
            </a:extLst>
          </p:cNvPr>
          <p:cNvSpPr txBox="1"/>
          <p:nvPr/>
        </p:nvSpPr>
        <p:spPr>
          <a:xfrm>
            <a:off x="788558" y="1284188"/>
            <a:ext cx="5548409" cy="799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Problem statement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932220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397654" y="2529621"/>
            <a:ext cx="16468725" cy="7425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Broad objective</a:t>
            </a:r>
            <a:endParaRPr lang="en-K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estimate the prevalence, molecular characterization, and risk factors of viral respiratory pathogen infection among patients with SARI or ILI in Kenya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K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Specific objectives</a:t>
            </a:r>
            <a:endParaRPr lang="en-K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200000"/>
              </a:lnSpc>
              <a:buFont typeface="+mj-lt"/>
              <a:buAutoNum type="arabicPeriod"/>
            </a:pPr>
            <a:r>
              <a:rPr lang="en-KE" sz="28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estimate the prevalence of viral respiratory pathogens among the symptomatic patients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200000"/>
              </a:lnSpc>
              <a:buFont typeface="+mj-lt"/>
              <a:buAutoNum type="arabicPeriod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To determine the molecular characterization of these respiratory pathogens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200000"/>
              </a:lnSpc>
              <a:buFont typeface="+mj-lt"/>
              <a:buAutoNum type="arabicPeriod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To identify risk factors associated with infection with viral respiratory pathogens</a:t>
            </a:r>
            <a:endParaRPr lang="en-K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3E33C62A-7E9E-E81F-4802-3DB0C9D91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2309957"/>
            <a:ext cx="7244281" cy="7499460"/>
          </a:xfrm>
          <a:prstGeom prst="rect">
            <a:avLst/>
          </a:prstGeom>
        </p:spPr>
      </p:pic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C0F80DF9-33E9-4F9D-730F-34C80A61227F}"/>
              </a:ext>
            </a:extLst>
          </p:cNvPr>
          <p:cNvSpPr txBox="1">
            <a:spLocks/>
          </p:cNvSpPr>
          <p:nvPr/>
        </p:nvSpPr>
        <p:spPr>
          <a:xfrm>
            <a:off x="10546227" y="2661892"/>
            <a:ext cx="7201712" cy="696553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Study design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cross-sectional analysis using 2019-2024 NIC network data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Study site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9 sentinel sites under NIC network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Sites distributed across Kenya's geographical, climatic &amp; population dynamic zones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7 Referral Centre's &amp; 2 refugee camps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Study population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records of symptomatic patients visiting the surveillance sites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SARI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</a:p>
          <a:p>
            <a:pPr marL="514350" indent="-457200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Sample size all eligible records</a:t>
            </a:r>
          </a:p>
          <a:p>
            <a:pPr marL="0" indent="0">
              <a:buFont typeface="Arial" pitchFamily="34" charset="0"/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 pitchFamily="34" charset="0"/>
              <a:buNone/>
            </a:pP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F3800F16-04F2-9AC0-B8F4-A0FCCCFD7001}"/>
              </a:ext>
            </a:extLst>
          </p:cNvPr>
          <p:cNvSpPr txBox="1"/>
          <p:nvPr/>
        </p:nvSpPr>
        <p:spPr>
          <a:xfrm>
            <a:off x="1819275" y="9324674"/>
            <a:ext cx="16468725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Mean age of 5.32 ± 12.38 years with a median age of 1.25 years and an age range of 0–84 years 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AB36E21-F7E8-5533-66E0-027AC27A78A7}"/>
              </a:ext>
            </a:extLst>
          </p:cNvPr>
          <p:cNvGrpSpPr/>
          <p:nvPr/>
        </p:nvGrpSpPr>
        <p:grpSpPr>
          <a:xfrm>
            <a:off x="3429000" y="3114920"/>
            <a:ext cx="12573000" cy="4437339"/>
            <a:chOff x="1104900" y="1371600"/>
            <a:chExt cx="8851900" cy="3772448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7D77093D-8D12-A967-A30B-7699E30BB7BC}"/>
                </a:ext>
              </a:extLst>
            </p:cNvPr>
            <p:cNvSpPr/>
            <p:nvPr/>
          </p:nvSpPr>
          <p:spPr>
            <a:xfrm>
              <a:off x="1822943" y="1371600"/>
              <a:ext cx="3566384" cy="90725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27957 records NIC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23DFD5FA-11F4-80CD-C6F2-76D7B2D2F364}"/>
                </a:ext>
              </a:extLst>
            </p:cNvPr>
            <p:cNvSpPr/>
            <p:nvPr/>
          </p:nvSpPr>
          <p:spPr>
            <a:xfrm>
              <a:off x="1780040" y="2780212"/>
              <a:ext cx="3566384" cy="90725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27025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77E14A6E-1DAD-3743-EEC9-CA3A8C378FBD}"/>
                </a:ext>
              </a:extLst>
            </p:cNvPr>
            <p:cNvSpPr/>
            <p:nvPr/>
          </p:nvSpPr>
          <p:spPr>
            <a:xfrm>
              <a:off x="6390416" y="2441966"/>
              <a:ext cx="3566384" cy="90725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932(3.3%)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929E1829-266A-8784-0CF1-B3128374383E}"/>
                </a:ext>
              </a:extLst>
            </p:cNvPr>
            <p:cNvSpPr/>
            <p:nvPr/>
          </p:nvSpPr>
          <p:spPr>
            <a:xfrm>
              <a:off x="3787681" y="4236791"/>
              <a:ext cx="2189487" cy="90725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Negative 84.8%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890F3E09-95D7-C667-17E8-C9BACEE9366F}"/>
                </a:ext>
              </a:extLst>
            </p:cNvPr>
            <p:cNvCxnSpPr>
              <a:cxnSpLocks/>
            </p:cNvCxnSpPr>
            <p:nvPr/>
          </p:nvCxnSpPr>
          <p:spPr>
            <a:xfrm>
              <a:off x="4363730" y="3687469"/>
              <a:ext cx="0" cy="5253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805181B-9C3F-2E43-3C7C-D2837B6B5470}"/>
                </a:ext>
              </a:extLst>
            </p:cNvPr>
            <p:cNvCxnSpPr>
              <a:cxnSpLocks/>
            </p:cNvCxnSpPr>
            <p:nvPr/>
          </p:nvCxnSpPr>
          <p:spPr>
            <a:xfrm>
              <a:off x="2342842" y="3711453"/>
              <a:ext cx="0" cy="5253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0303B6BE-3B3A-6B19-6F85-8D5E93AC3D8D}"/>
                </a:ext>
              </a:extLst>
            </p:cNvPr>
            <p:cNvSpPr/>
            <p:nvPr/>
          </p:nvSpPr>
          <p:spPr>
            <a:xfrm>
              <a:off x="1104900" y="4236791"/>
              <a:ext cx="2189487" cy="90725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Positive 15.2%</a:t>
              </a:r>
              <a:endParaRPr lang="en-GB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0237C9D-2050-8D4F-DCD1-8A640D94DD20}"/>
                </a:ext>
              </a:extLst>
            </p:cNvPr>
            <p:cNvCxnSpPr>
              <a:cxnSpLocks/>
            </p:cNvCxnSpPr>
            <p:nvPr/>
          </p:nvCxnSpPr>
          <p:spPr>
            <a:xfrm>
              <a:off x="5346424" y="1977347"/>
              <a:ext cx="1043993" cy="5001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F6168-FB14-7347-0657-FEC74146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96A69-4B52-BE13-0914-0135A8E6968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BA9551-6928-8050-C85F-1750FFE0D9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2DE2E1-57B7-BD47-0B66-09CADCA633D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E92CB4E-D2AF-0CC4-0322-947455558E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C175B11-2536-E6A8-32DB-7F7931AA754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3E9A6C0-31A1-9BC4-0796-4DD7F43C80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D47D68B-DF25-FD84-7F4E-4C72D41DE2C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83B08FA-429B-7C02-3700-37796F3D848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96F2632-7CB6-4948-514B-5C7968DB6F3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9D0CBCB-9450-2560-E548-0E068889E3B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655D20A-DE28-328F-8F84-AB3F062E62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28BB36F-25CF-7251-A6B5-D56D1D3F193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BE6C4C9-704F-3FE5-BD73-77A40F5F4E0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BD2280-329E-71F4-236C-D872267BAFC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90DAD49-DDB0-28AD-D712-F4573459AA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E854F70-5E54-0741-93D2-A8A03D00442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8A3186A-198A-0BFE-0163-037A8AF0C3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9C39D-A371-E87E-26FE-5D97B8BB6E6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1E083D-A339-C202-09FB-C3E798B852D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C5E27A2-05E1-C544-5A38-EBA539DD6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3664261-0B93-0327-A07A-DEC9A2D98BB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CC979B7-F806-2537-3F74-381096628A7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E16DB16-51E9-0EEB-0266-BB4332F03C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1E37AC2-13F7-8CBE-3234-2DF91F1B150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F8E470D-3F92-F17B-559E-52296D43E14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BAC2C-DB85-A4AC-AE0E-1B997288662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95B028-9E81-4864-D499-92A2BCC8E90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4BE41C-0E95-A19E-CFAE-8597EF5335A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637A7BE-70BA-4DFC-4049-A2DB514CDA1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67189D9-EC52-39E5-08B0-AAAD0C35AA7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52F68D0-20CE-DDA9-4877-3508A4A5431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0388B22-BC6E-691A-5698-2FC9E228BF1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969E1A1-9A26-935C-B531-2180D0E7D2E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2E18D1D-D593-A1C7-51D2-3E2D3FDA54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230C298-9232-BD4A-AD9A-558460E5362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D84789-8BE8-27BA-2F71-449542352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6CC152A-FC61-4FCA-6112-409D7571FAB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C22B61-42B6-6F4A-25EE-4913D05CF2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20E5992-1EBB-A753-CD63-063B22B3AE7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E77BD35-4CA6-7A91-5DDE-F7EBD563A8B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BFF75AE-5BD4-40D3-CD01-BCC0859C4F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1BA2FC-ED32-8E56-708E-0EBF75A00D4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B7457FF-9B7B-4D5F-65AF-43722813043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7F6EE6F-1EDC-F633-EBB3-06B69D689F9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D1901EB1-C3E5-40FE-76C4-8EE1E282778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BB13C2B-2DE1-381B-AC1D-09BD4A8B12D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8D3687B-5BD3-DE30-D19B-1AD6212C756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98C2EE-6218-9D69-AD3D-BD49A79EF0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55FF3A8B-3239-1CEF-C5F0-FEBBAE919C1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E089420-4F94-F054-8390-4596F8A52E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82CC347-BEFE-821D-6511-6A5DD8471A5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20FB09E-CB27-320A-4B87-2546BAA09C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6741DA9-8BB2-83AA-4BA6-32D4A92E51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6AB440-A671-DAFA-1B81-78DF4B4BBC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5E80109-8093-2DB2-B029-99B21D3C164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B4152DA-9FB0-8937-73BE-D4DB046B806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6A6AA5E-937B-F395-7AE6-3A3EB1D4D20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61A6071-B2B0-88A6-781C-5F3AB8C6B39A}"/>
              </a:ext>
            </a:extLst>
          </p:cNvPr>
          <p:cNvSpPr txBox="1"/>
          <p:nvPr/>
        </p:nvSpPr>
        <p:spPr>
          <a:xfrm>
            <a:off x="250228" y="1284188"/>
            <a:ext cx="17646755" cy="814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GB" sz="4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Pathogen Detection Rates by Clinical Syndrome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BB4CECFB-6504-A750-08EB-30E880DE5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865071"/>
              </p:ext>
            </p:extLst>
          </p:nvPr>
        </p:nvGraphicFramePr>
        <p:xfrm>
          <a:off x="914400" y="2478211"/>
          <a:ext cx="16378083" cy="667514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457542">
                  <a:extLst>
                    <a:ext uri="{9D8B030D-6E8A-4147-A177-3AD203B41FA5}">
                      <a16:colId xmlns:a16="http://schemas.microsoft.com/office/drawing/2014/main" val="1444597439"/>
                    </a:ext>
                  </a:extLst>
                </a:gridCol>
                <a:gridCol w="5459361">
                  <a:extLst>
                    <a:ext uri="{9D8B030D-6E8A-4147-A177-3AD203B41FA5}">
                      <a16:colId xmlns:a16="http://schemas.microsoft.com/office/drawing/2014/main" val="4108864111"/>
                    </a:ext>
                  </a:extLst>
                </a:gridCol>
                <a:gridCol w="5461180">
                  <a:extLst>
                    <a:ext uri="{9D8B030D-6E8A-4147-A177-3AD203B41FA5}">
                      <a16:colId xmlns:a16="http://schemas.microsoft.com/office/drawing/2014/main" val="4132155042"/>
                    </a:ext>
                  </a:extLst>
                </a:gridCol>
              </a:tblGrid>
              <a:tr h="1297544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0000"/>
                        </a:lnSpc>
                        <a:spcAft>
                          <a:spcPts val="1355"/>
                        </a:spcAft>
                        <a:buNone/>
                      </a:pPr>
                      <a:r>
                        <a:rPr lang="en-GB" sz="4200" kern="0" dirty="0">
                          <a:effectLst/>
                        </a:rPr>
                        <a:t>Clinical syndrome</a:t>
                      </a:r>
                      <a:endParaRPr lang="en-GB" sz="42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0000"/>
                        </a:lnSpc>
                        <a:spcAft>
                          <a:spcPts val="1355"/>
                        </a:spcAft>
                        <a:buNone/>
                      </a:pPr>
                      <a:r>
                        <a:rPr lang="en-GB" sz="4200" kern="0" dirty="0">
                          <a:effectLst/>
                        </a:rPr>
                        <a:t>N=27025</a:t>
                      </a:r>
                      <a:endParaRPr lang="en-GB" sz="42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0000"/>
                        </a:lnSpc>
                        <a:spcAft>
                          <a:spcPts val="1355"/>
                        </a:spcAft>
                        <a:buNone/>
                      </a:pPr>
                      <a:r>
                        <a:rPr lang="en-GB" sz="4200" kern="0" dirty="0">
                          <a:effectLst/>
                        </a:rPr>
                        <a:t>Positive (%)</a:t>
                      </a:r>
                      <a:endParaRPr lang="en-GB" sz="42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911890"/>
                  </a:ext>
                </a:extLst>
              </a:tr>
              <a:tr h="268880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0000"/>
                        </a:lnSpc>
                        <a:spcAft>
                          <a:spcPts val="1355"/>
                        </a:spcAft>
                        <a:buNone/>
                      </a:pPr>
                      <a:r>
                        <a:rPr lang="en-GB" sz="4200" kern="0" dirty="0">
                          <a:effectLst/>
                        </a:rPr>
                        <a:t>SARI</a:t>
                      </a:r>
                      <a:endParaRPr lang="en-GB" sz="42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0000"/>
                        </a:lnSpc>
                        <a:spcAft>
                          <a:spcPts val="1355"/>
                        </a:spcAft>
                        <a:buNone/>
                      </a:pPr>
                      <a:r>
                        <a:rPr lang="en-GB" sz="4200" kern="0">
                          <a:effectLst/>
                        </a:rPr>
                        <a:t>21467</a:t>
                      </a:r>
                      <a:endParaRPr lang="en-GB" sz="42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0000"/>
                        </a:lnSpc>
                        <a:spcAft>
                          <a:spcPts val="1355"/>
                        </a:spcAft>
                        <a:buNone/>
                      </a:pPr>
                      <a:r>
                        <a:rPr lang="en-GB" sz="4200" kern="0" dirty="0">
                          <a:effectLst/>
                        </a:rPr>
                        <a:t>2902(13.5%)</a:t>
                      </a:r>
                      <a:endParaRPr lang="en-GB" sz="42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49319784"/>
                  </a:ext>
                </a:extLst>
              </a:tr>
              <a:tr h="268880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0000"/>
                        </a:lnSpc>
                        <a:spcAft>
                          <a:spcPts val="1355"/>
                        </a:spcAft>
                        <a:buNone/>
                      </a:pPr>
                      <a:r>
                        <a:rPr lang="en-GB" sz="4200" kern="0" dirty="0">
                          <a:effectLst/>
                        </a:rPr>
                        <a:t>ILI</a:t>
                      </a:r>
                      <a:endParaRPr lang="en-GB" sz="42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0000"/>
                        </a:lnSpc>
                        <a:spcAft>
                          <a:spcPts val="1355"/>
                        </a:spcAft>
                        <a:buNone/>
                      </a:pPr>
                      <a:r>
                        <a:rPr lang="en-GB" sz="4200" kern="0">
                          <a:effectLst/>
                        </a:rPr>
                        <a:t>5558</a:t>
                      </a:r>
                      <a:endParaRPr lang="en-GB" sz="42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10000"/>
                        </a:lnSpc>
                        <a:spcAft>
                          <a:spcPts val="1355"/>
                        </a:spcAft>
                        <a:buNone/>
                      </a:pPr>
                      <a:r>
                        <a:rPr lang="en-GB" sz="4200" b="1" kern="0" dirty="0">
                          <a:effectLst/>
                        </a:rPr>
                        <a:t>1208(21.7%)</a:t>
                      </a:r>
                      <a:endParaRPr lang="en-GB" sz="4200" b="1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354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642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AABC6-73D7-9C77-29A4-A818EA0F0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1B58C39-8E9A-326B-A9B2-03D942820A7E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15C3DC1-B218-4A7B-F550-B723E180116C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473FC91-88F2-B0C6-C3D7-4B489D0F6AE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5672D375-FB4A-55BE-BB6E-E8AA263A3A2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B982332-B982-D62F-B2FA-8DCE15E83928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8CCFF02-592E-2A23-9972-4D06E3CF54E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3A7FC98D-5B82-482C-4FA2-C6B6688759D2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07AFED45-8100-3992-FD16-977A9F8B94BB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5FD056E-6FEF-B6C1-15E8-A8AB71065F1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2F5C02AE-610E-3CC9-2D68-F1E91E4442AC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1C7DFA77-15CB-D248-FB60-03C2D600C9E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3C7A665F-5BD4-422B-D1C2-EA2CFFBC40A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51CA945-21E0-362A-DF99-688A736F86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B176372-69AF-ACA9-0720-47354ECA4645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69B411AE-3A95-B2EE-E033-6C032533CCB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1862890-2C41-63CD-5C88-5DB0B52F12C7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92309DBD-3203-B1B3-4758-B4518DF629E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8D52755-1EA1-E974-F5FC-BB7BE6F18FD5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6332027F-0BC4-1F3F-3B79-3040D773F85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B5B2C77E-D6BB-F4F9-BAAD-956B00FAA30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F5C7BC53-5A91-4BEF-24B2-AADBCD79BCC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72AB374A-3A93-EF58-80D8-9A642D130D6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5FAE645F-0130-91C7-D1C8-9078B7BBE6B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BE9CEDC-D6C9-EDAA-4F22-94C9FC4B74FB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11432CCC-8D00-A604-C58D-3FA51AAB10F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695B3A96-6333-FCDA-CC53-A8541A4B4C5E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EEFD4CD-3DDC-0F56-8562-85680B2C9634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A2B1DCBD-EE73-79CA-837D-E63D503B20A1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E57D848A-9508-FB06-EF00-5C866C54F55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77F2F56-02B7-E474-F4C0-53EC4252E5D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C7EB13A2-48FB-F85F-CB62-ADE5A5809F50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CFB8727-7638-08C3-0CEF-8595BF8D1D15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220AAB83-56B8-0F5D-13EC-B811F8EC48F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D5F3C617-5BBF-49F5-0D99-02B4B83434B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0512C74-AF92-5FB3-DC28-2AA735EF7388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658DBE14-4FBB-7D3F-F9E0-DEFCBD3156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6606E771-1C19-BF42-64FA-14FC952672E0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905FCC-C0D0-D2C9-C391-0FAC1A6F7BF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DB19C37-CADC-2D41-16C0-3D41FAE381DD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09C3E34-FD7D-290C-BD69-2ACB7D93828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A914CC20-1D10-A1DD-7192-05DACEAD48B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185579D9-A203-DBD3-9DDC-53E24C44C0A0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B697268E-3FF3-5AE3-F893-1CB732A0C90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F5190381-5D13-27C5-273D-128A193BE07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1B3E3E6B-B344-9090-E13C-B49C18CFB8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F4FA56D-F0C9-E7CF-8F75-C438E00B0E69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C0452BE-38BB-0B74-DB12-C92C9BFB286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6F41D7C0-38C3-96F0-2C97-9D9537059BB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F21CD0CC-D279-D829-DF33-9B968D8A7D5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AD1FEF1-4ECB-79D3-96FB-3CC58DAAC80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D4F54EF-F715-B308-AB38-F910A9EFE6B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21A5D21E-A5DD-2BB1-F5CF-D8194AC0CE8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24CF4F8-370C-D911-6840-67A99DB79CB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69583C4-8ACE-C89E-F6F3-D798D480D7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8D3BA733-778F-36B8-548D-E6E3E09E2E1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930122A5-7A11-9452-2C89-609E76613A21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7B679BC-A6F5-7C6C-A38E-DD54492AE42A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BA04FF94-3955-E119-B58B-D1898F7F6FC4}"/>
              </a:ext>
            </a:extLst>
          </p:cNvPr>
          <p:cNvSpPr txBox="1"/>
          <p:nvPr/>
        </p:nvSpPr>
        <p:spPr>
          <a:xfrm>
            <a:off x="250228" y="1284188"/>
            <a:ext cx="1764675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Molecular characterization</a:t>
            </a:r>
            <a:endParaRPr lang="en-GB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79FEE6E5-7AED-35D6-5A98-3701FCADA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1" y="3132292"/>
            <a:ext cx="15082716" cy="664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56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250F4FF-01E7-F736-3174-C876E211273E}"/>
              </a:ext>
            </a:extLst>
          </p:cNvPr>
          <p:cNvSpPr txBox="1"/>
          <p:nvPr/>
        </p:nvSpPr>
        <p:spPr>
          <a:xfrm>
            <a:off x="397654" y="2529621"/>
            <a:ext cx="16468725" cy="53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ILI increasing steadily from 2020 to 2024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93559" y="1284188"/>
            <a:ext cx="17496599" cy="814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Annual trends SARI&amp; ILI(2019-2024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78A3FD22-3119-E9C8-F1EE-373316D25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3523450"/>
            <a:ext cx="12268200" cy="632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317CD-B1F7-5EBF-AA8A-269BD6AC8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93C4E14-3861-6D0E-67C8-10010BED47D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22AAAFE-ED84-781E-E5F2-460CB5AF621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B0BD933-C293-DFC5-1AD6-0C7AA34C8A8A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C8A1E4-7F14-CB39-CAD6-9C19C803193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CA1D5D5E-C2AC-B57C-B336-C93FE9973E34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E2B4F3C8-1113-5E0A-7E12-8CD17F6AE4C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285CA63-C63F-C107-2402-A8AF1761D75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630671B9-150A-C943-E018-31C3566237E5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77FDD45-7EFD-ABCC-C8CC-E3C90AE7AD7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7258EF9E-F9B7-94E1-2C2F-8A9BC5A9BFA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1CE0B8F-3E9F-F42A-0760-5B319FC244F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ECE17BEB-7E18-B668-47EC-C2568BBBB89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9C6C990-6224-5F34-F6E7-40AE42BEF820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A2AF52A2-BC4C-3777-FEFA-FA620403BB45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D03ECB0-9B6F-BAA0-B86C-67A9DFA9389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A4AE945-D356-6C84-504D-8856716DD104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96C2780-C98F-67FC-146D-E8397CF10C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24052B2A-63A1-50E5-B742-AEB8C840333A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9A155C3-3FBA-C3BD-AA65-507A87EA52E3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F78235E-1B8D-2970-74ED-FD17EDA1EB3C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330829B-4113-EFD5-C3C7-F0AFEE64AAEE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381CDEC0-0205-AE96-CE5A-E8FAA2357007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AFC8973-C30B-80B5-6783-B2D8B104212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8B4E7339-9177-F9DF-C035-7B8E252360C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C235C56-AB59-D2E1-0448-B875C96B5546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D2A877DE-E9C4-5B19-B1AA-A106240282B1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AF365EAA-991D-372C-A403-6DE3403D01D7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9768824-8173-77D6-61CA-33AC84275A8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E55C86F-1A86-EDE5-0052-0F64C4DE28C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520AF037-0128-E53D-15E0-FEC207B86D6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4B5FD85-2876-D2E8-FA28-C8FCA97FE4C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6A7A2F35-9EBA-F561-EEF6-5622452737B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7711B782-F608-562F-E1B5-9005BE07776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31B37D09-97F3-7942-8EB1-BADDACE9DF6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AF6762CC-2C51-526B-9658-8AE7128CA45D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CF708D0-CD2E-411F-10C6-6E6D1FB3AAD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52EE284-8734-34CD-FA54-71B1E86C60B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FA7164C-D54B-2C90-7115-807B5897D8F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72882D4-66FE-3D9A-C4D1-691DA36335B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5EC9F681-AE1F-93D1-0627-657B155330B4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FCFE47D2-13AC-E052-76C6-C4AF463B748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9F645C6F-AF50-6899-5DD1-785A7C9AB8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3942530-CD65-2BBF-FE89-2E486C3CD51C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FD70606F-A68D-1897-1947-EF98997C6BE4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B0AE968F-199A-D247-71FF-941F34ACEC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3D2741D-490F-014E-0562-A5D21FFC977C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7A09AE09-4868-9AA2-A98D-6AA42CC54F5E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154B1D26-F728-D102-AB14-7594E6488AE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27394376-8899-EB2B-EC0D-9108353159E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BFA0577-A16E-3783-6E40-5AA7E915A13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97D809-F6FE-D0DD-C3C4-F7FD54120D2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1D0656A-9FE0-EC6E-CB51-91E02840CE61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23970AD-FA87-4DF6-C58D-74B1AD343BBF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FDD904E-6400-9F51-3EFD-FF32973872D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87BA69C1-BDF0-7677-FE3C-5D63DA1829CF}"/>
              </a:ext>
            </a:extLst>
          </p:cNvPr>
          <p:cNvGrpSpPr/>
          <p:nvPr/>
        </p:nvGrpSpPr>
        <p:grpSpPr>
          <a:xfrm>
            <a:off x="250227" y="1274067"/>
            <a:ext cx="17787545" cy="800419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7907817-05DE-5D72-0F99-A1A89B10E502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639681C4-1868-D33C-0F65-79951F8D125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AE7F209F-CC95-F281-13EF-4C174F9BCF24}"/>
              </a:ext>
            </a:extLst>
          </p:cNvPr>
          <p:cNvSpPr txBox="1"/>
          <p:nvPr/>
        </p:nvSpPr>
        <p:spPr>
          <a:xfrm>
            <a:off x="250228" y="1284188"/>
            <a:ext cx="1764675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Seasonal patterns :monthly detection patterns</a:t>
            </a:r>
            <a:endParaRPr lang="en-GB" sz="40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FAB35D3A-EE58-816B-1161-9BF24D8CE8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2791688"/>
            <a:ext cx="13563599" cy="679541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5526A186-3064-7FFE-AC8A-2E14BF2E9F94}"/>
              </a:ext>
            </a:extLst>
          </p:cNvPr>
          <p:cNvSpPr txBox="1"/>
          <p:nvPr/>
        </p:nvSpPr>
        <p:spPr>
          <a:xfrm>
            <a:off x="1219199" y="2170759"/>
            <a:ext cx="156304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026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639EE-23B5-1214-94EF-AD5654EB2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1C8091-5E1B-240C-0C42-79D9E9BFCA2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3C31D44-48FB-BB1F-12CD-596ED52CA53F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94897A7-0485-FE0E-DF2A-1ACA1D47D09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54160AA5-6B32-1E7F-4FBC-528F8BAC3A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21096A9B-292D-7E33-E82E-490D17F152A5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6539E101-2B89-8AA5-35B6-755BA54D1CF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F611F61-12AF-EF19-4A03-D62193354854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F44B6BE-885E-8968-D5D9-FE833633DB7E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5A71563E-9F50-1639-8FFC-4059EA2E77D7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06D71B7-5A35-FE67-CFA1-16A1F0D8E439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3B74772-B1CB-0C49-55C2-F3B4BA995E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E0597555-4A01-B314-5907-AAEFE6BCB96A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B0B6591B-209D-AF49-E3BF-22AEC70848D9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ABD26DA-FD4B-1AB3-E6D0-D94B8B143EE4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BCF60507-ED04-18DF-77C8-796F9B5DCB4B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89CEDAE1-7594-3DBB-6894-0BE0C35C95C7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171CBE81-0AD5-FD0F-4022-7740B87D0A5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8EA80EC2-A832-3915-3D00-8F09A4FA0254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663E47A2-5E3C-6B03-B099-293D21A31A29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37DCF26B-B4C1-834B-A97F-CEF30178E62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6A6B3BD-20CC-30D1-9D5B-DE95FF57EDA1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2FE8BB59-9E06-4516-0D8F-2CD2CBE52C0F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25D28AD6-D037-7356-2376-5E6AB46BAFA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447ED11F-2192-513C-C11B-FC77F44CEF76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F6375382-8F41-0198-F27F-340C1D4CBD26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A29B27A-4AF6-5CA9-CF77-863FF74DAB4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24FDB9B0-CD2B-A77A-1B5A-D3B6284E999B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B53BC968-2323-64D9-86A6-B5CCC6A50E32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81EC7F7-F043-7444-9DAE-B13E8259DDA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46004D7-54FF-1740-3714-E2CD6CB83864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F26A018C-2F0D-A380-D30C-65DBFA80FDE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9B877A3-AADA-14E9-1FB1-A5479859021B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1679866A-4BB8-4F9A-AFCC-9E7827CACE04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27CB7B18-2AE7-AD2E-7E90-815ACEEE92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94E84183-2DF0-8B46-DBA1-D2825BCB9EE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42A0C4C7-654A-9379-DE87-DA61846F6E0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3D18B49E-6B9C-DFD3-C59D-907990B73C59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DCCF24CD-5FB8-A7E4-33EF-D52CFB1E7992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49867BAD-126B-40E6-29E7-39FD7A0D144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9E09E765-B55E-F18D-158C-24B34047D7C0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269B749-9296-8FC0-FC92-13D35D9E349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ECDEA8BB-7198-AE29-FFDD-C29A21A109A3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85FEBC2E-DDEA-FB0D-1543-465A32BF8665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5BAFA661-256E-5BF1-2434-E27E750FA2BE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F8336079-6DF1-A2C3-6894-DB64F62206CA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3ED37EA-2BF6-B53C-04AB-043D615884A1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C64A2DA-EA6C-91FE-8B4A-05A09B70E11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F0F4EE9-4763-4668-4BAC-20BB6E00C0F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E34BF7D-57D7-AB25-0B15-D92C9A8FECA6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D086B6BD-06BB-A72C-31B4-89F65563128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D7647851-1879-8BF3-2B8B-C6E2C0157C8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6417D2D7-2530-6034-4708-D556914CC642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CBB9104-D8E7-D073-2AEC-01E58FFA31C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EE0EED26-81A6-2D54-09D8-2F8DAAEDE51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7B12FA44-C6DC-29CD-56B3-FA5055E58855}"/>
              </a:ext>
            </a:extLst>
          </p:cNvPr>
          <p:cNvGrpSpPr/>
          <p:nvPr/>
        </p:nvGrpSpPr>
        <p:grpSpPr>
          <a:xfrm>
            <a:off x="250227" y="1274067"/>
            <a:ext cx="17787545" cy="800419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0213140-D778-5FD0-4A80-994EBFD542F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DFC31539-E5D9-AF6B-162B-41A7FDD882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445B4EA-91F3-960B-E3F5-4CB421C5CD9E}"/>
              </a:ext>
            </a:extLst>
          </p:cNvPr>
          <p:cNvSpPr txBox="1"/>
          <p:nvPr/>
        </p:nvSpPr>
        <p:spPr>
          <a:xfrm>
            <a:off x="250228" y="1284188"/>
            <a:ext cx="1764675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Risk factor analysis</a:t>
            </a:r>
            <a:endParaRPr lang="en-GB" sz="40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170353AD-DC4C-9D5F-0ECE-6DA4C151A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115302"/>
              </p:ext>
            </p:extLst>
          </p:nvPr>
        </p:nvGraphicFramePr>
        <p:xfrm>
          <a:off x="685800" y="2628900"/>
          <a:ext cx="15726405" cy="74154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145281">
                  <a:extLst>
                    <a:ext uri="{9D8B030D-6E8A-4147-A177-3AD203B41FA5}">
                      <a16:colId xmlns:a16="http://schemas.microsoft.com/office/drawing/2014/main" val="343501647"/>
                    </a:ext>
                  </a:extLst>
                </a:gridCol>
                <a:gridCol w="3145281">
                  <a:extLst>
                    <a:ext uri="{9D8B030D-6E8A-4147-A177-3AD203B41FA5}">
                      <a16:colId xmlns:a16="http://schemas.microsoft.com/office/drawing/2014/main" val="1012007596"/>
                    </a:ext>
                  </a:extLst>
                </a:gridCol>
                <a:gridCol w="3145281">
                  <a:extLst>
                    <a:ext uri="{9D8B030D-6E8A-4147-A177-3AD203B41FA5}">
                      <a16:colId xmlns:a16="http://schemas.microsoft.com/office/drawing/2014/main" val="863892151"/>
                    </a:ext>
                  </a:extLst>
                </a:gridCol>
                <a:gridCol w="3145281">
                  <a:extLst>
                    <a:ext uri="{9D8B030D-6E8A-4147-A177-3AD203B41FA5}">
                      <a16:colId xmlns:a16="http://schemas.microsoft.com/office/drawing/2014/main" val="1398026982"/>
                    </a:ext>
                  </a:extLst>
                </a:gridCol>
                <a:gridCol w="3145281">
                  <a:extLst>
                    <a:ext uri="{9D8B030D-6E8A-4147-A177-3AD203B41FA5}">
                      <a16:colId xmlns:a16="http://schemas.microsoft.com/office/drawing/2014/main" val="810288252"/>
                    </a:ext>
                  </a:extLst>
                </a:gridCol>
              </a:tblGrid>
              <a:tr h="3173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effectLst/>
                        </a:rPr>
                        <a:t>Variable</a:t>
                      </a:r>
                      <a:endParaRPr lang="en-GB" sz="180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effectLst/>
                        </a:rPr>
                        <a:t>Crude OR (95% CI)</a:t>
                      </a:r>
                      <a:endParaRPr lang="en-GB" sz="180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effectLst/>
                        </a:rPr>
                        <a:t>Crude p-value</a:t>
                      </a:r>
                      <a:endParaRPr lang="en-GB" sz="180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effectLst/>
                        </a:rPr>
                        <a:t>Adjusted OR (95% CI)</a:t>
                      </a:r>
                      <a:endParaRPr lang="en-GB" sz="180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</a:rPr>
                        <a:t>Adjusted p-value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723000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Age Group (years)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67844719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&lt;1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1.00 (Reference)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-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1.00 (Reference)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-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78769127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1-4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1.45 (1.33-1.57)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1.43 (1.32-1.55)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49611400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    5-14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1.83 (1.62-2.06)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1.76 (1.55-1.99)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64378778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15-24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1.72 (1.38-2.14)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1.83 (1.45-2.30)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49617864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25-49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2.82 (2.44-3.26)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</a:rPr>
                        <a:t>3.05 (2.59-3.60)</a:t>
                      </a:r>
                      <a:endParaRPr lang="en-GB" sz="18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58498579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≥50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2.40 (1.99-2.89)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2.79 (2.28-3.40)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75737756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Gender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29797636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Female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1.00 (Reference)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-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1.00 (Reference)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-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77039244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Male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0.97 (0.91-1.04)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0.404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1.02 (0.95-1.09)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0.649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93438975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Case Type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13002775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ILI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1.00 (Reference)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-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1.00 (Reference)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-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9247723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SARI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0.58 (0.54-0.63)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0.68 (0.63-0.75)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82883267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Sentinel Site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0374919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Dadaab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1.00 (Reference)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-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1.00 (Reference)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-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28146192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Kakuma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1.35 (1.19-1.53)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1.45 (1.27-1.65)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34693354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Kakamega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1.79 (1.47-2.17)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1.58 (1.29-1.93)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24564713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Kenyatta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1.16 (0.99-1.35)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0.064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1.32 (1.13-1.55)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72582145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Mombasa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1.10 (0.92-1.32)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0.273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1.20 (1.00-1.43)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0.054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13406084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Marsabit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1.15 (0.93-1.41)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0.193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0.65 (0.51-0.81)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51080423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Nakuru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1.57 (1.36-1.83)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1.82 (1.56-2.12)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&lt;0.001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38602622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Nyeri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2.15 (1.87-2.49)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1.66 (1.42-1.93)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&lt;0.001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1442231"/>
                  </a:ext>
                </a:extLst>
              </a:tr>
              <a:tr h="3086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    Siaya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1.28 (1.11-1.48)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&lt;0.001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0.93 (0.80-1.09)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0.374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333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470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06456-A4CC-54E3-C276-B3F6CBCB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91E323D-97F1-1373-059D-51BA7DD8F95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7A00192-686D-9D93-B5D2-B651B2C0AF4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E1FA07D-B1C9-947B-1E34-978888AED54A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A7A30B99-F4C1-58C7-6DAF-D1DB4EAA225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790C9CA7-F16B-2251-3929-744D1ACBE2C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41466E1-D1D9-C4C3-50F8-20D2321A64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4C5F4D6B-240E-8F81-C233-11F5D374CE18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976BBAC-EB22-EA92-FE29-F47C38936C89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AA2CC943-AAD8-3B7F-C162-0806DDC8077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DFB5FF54-58DD-5026-2B4A-6539A04AFF1A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BBACD6B-8859-CC41-E72E-4439179F2D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2EE9281-5309-0D4C-5888-E1046C1A5201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E0DC0149-4868-B1E4-C2F5-76C667599B8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D58B85BB-4D15-E3DA-5780-DCD4420510E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0860730-C9BF-3851-DFDF-7762754E499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71153C7-1EAF-93FC-3B6A-958369AAA357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EF66F14-7B9E-FD9F-CE33-FF5FE5C295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8B9E1095-4F0B-E6EF-5260-FD9A512EF3DA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AC91C251-1D2A-2E71-6E07-458772A494F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AF4D7F32-C51F-2E09-19D2-E769AAABE35C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F864DFC-3CB1-F456-A689-7DCCEE2BB18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CA6C4FD-7A05-29C8-E0A0-06FC466081DD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5EEB6AF-61F9-2FC3-8DAC-549980C6781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EAD916CB-C4FD-9327-CAD4-85B6CA864F9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919C6BF-34C4-E7A4-9ED2-3A9DAAC04E4D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112FCD-9981-0452-C235-2F3127363637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828D60DA-EC19-7EC1-534E-45FDE479D154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A3C7837-9588-EBF0-E241-C12D41AE4D8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42296B37-AD47-0520-9CC1-197C0385728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32F90065-ACCE-8CC6-E3F2-99C19F85309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4F4B96F-3372-F1E2-7355-78DFA3E1FDBF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37F7F66-B484-4FAF-F72A-52CE5B4A875B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7054693D-E654-F6E6-1312-DFACCD7D1F4C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C8C0BC1-A691-E2B7-C608-A6CF62003E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B290C560-3198-B418-7B03-BF46C99C30D1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6CFFA31B-0E60-E0A4-2833-C39E3367DA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D2BE0ADA-E6C3-07A4-9381-B3E9170811DA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42C68BD-3461-BDC9-9CC0-B1FFF117AFE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D38A4CBE-1268-3DF7-671A-0E8DEB4FC5F7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8F37EDDD-C287-8A38-EEC4-9C7952EAEA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830D3A2-2E05-DA41-CAEB-56331996F5C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AAE67B5-A814-AC35-3C4F-AC37E07995D4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557DDC6-FE20-21FE-2C30-D34367AF0AA4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0471210-BAE4-028A-B031-C04C29E2CB36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7B26642F-89DB-E260-81AB-492F79DF0DF1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00F35255-1C63-B42E-564A-A8C7FBFAAF16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ED70B28C-A4AA-42C5-0D50-23A52D6E882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0D33EE05-0D53-B77D-9F85-842AB38647D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5D1A872-BEE9-F36D-E31A-1D31484A3EF6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3915C64-08D0-263E-71CE-469434659FC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2FFCDB2-F95B-5F47-DC6B-6BC47A7E3C62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22116B4-D79B-40F5-4DB5-FD5C620F66E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FC785CA-EE9A-295A-0EEF-1DCF4E6016B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A9C6C074-8B13-69E2-37DD-63B44FF3B8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92918129-967D-B3C0-3B47-54A73CA9D7D3}"/>
              </a:ext>
            </a:extLst>
          </p:cNvPr>
          <p:cNvSpPr txBox="1"/>
          <p:nvPr/>
        </p:nvSpPr>
        <p:spPr>
          <a:xfrm>
            <a:off x="1219200" y="2387931"/>
            <a:ext cx="15647179" cy="8429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Overall prevalence was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15.2%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Falls within the range reported in other African influenza surveillance programs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 Lower than in high-income countries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Broader diagnostic testing is performed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(Grunberg et al., 2021)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Kenyan molecular characterization near co-circulation of influenza subtypes and exclusive dominance of Victoria lineage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Align closely with patterns reported across sub-Saharan Africa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 South Africa has reported concurrent circulation of H1N1 and H3N2 subtypes with alternating dominance in specific years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(Davids et al., 2024)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Adults aged 25–49 years had &gt;3X the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odds of infection compared to children &lt;1 (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aOR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= 3.05)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consistent with data from South Africa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Adults were found to have higher odds of influenza positivity than young children despite children being the most frequently tested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(Rha et al., 2019)</a:t>
            </a:r>
          </a:p>
          <a:p>
            <a:pPr marL="400835" lvl="1" algn="l">
              <a:lnSpc>
                <a:spcPts val="4827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0711859-8A1A-0739-9056-085F2C71BCA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CFE69569-D903-4075-1D94-ABCDDD7EDB3F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D113242A-F0AC-FAB1-DD66-871B29B3E72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824E4B78-47C4-EBA3-B36D-12F98C52FCE8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131778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8E1BC-F59B-8E92-E5B2-350F8A446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26B793C-21ED-70D9-BEFF-2FA25BFDCCF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A895FDD-8744-C448-83A6-4F2BCD97C0C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9A26FC2-5674-4D4A-F618-C00DD138A8EF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AF916A79-6AC4-B227-54D7-180233A7566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66C099B-C454-910C-C9FD-694A7013CC1C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29CBB84-4EC7-3253-91D1-37DC4B66A0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73E02739-0D21-C17D-C86B-F0AA0A42195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F549AFA0-7D9E-118A-B8E5-206E03B13A3F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BFE045A1-4538-442D-52EB-5AA71317190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7B86B672-521D-B9E3-3FFA-0A7EDBFE2C49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B38C34C-5316-4EA0-CDC6-7685C21AB3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0EA5C80-776F-F075-451D-ED9373D9964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C7E7B817-DDFE-0920-8CCC-4A8BF6FE53A2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6D01575-83CE-DB31-E5F7-9D3BF5527B01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ECF624B8-677C-C1C8-3FBD-83944E1F8E55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4A7B6511-F696-FCEF-037F-BB59FD95DF44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43DF7AA-E439-14DF-5793-BA24D5F008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92261C7-BBDE-143F-BF99-E37AE3E535E5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3D1C3C4-6241-69A0-D574-04E72683A5D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10B6145-F326-A8E3-40EC-1CFEA1FCA695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DF4F496-76A6-662A-F864-0F209879582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3D243B48-C47B-3F6F-2C16-E2841EDF7D8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10303636-51C5-C883-FB27-F139A9E775D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AF274EC1-3AE7-83E0-36D7-A7F14DDB533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EB1865E-C243-0F92-DBB0-F51F75D81D4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43448-7A09-FFA1-098F-FA323345C46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80F8F3C0-D979-DD83-EEAD-5D99006686F7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BA1E8C4-24E4-2127-DAC9-BF454E5299C2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EA0A12FB-548A-AFC3-D41A-42194A5CDB91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78C6F41-9A25-E2D4-AC29-CC890B0B672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DB75586F-6AC1-FA81-98C6-FABB25310C99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89BFA10-948E-C5ED-C6B1-1411DF45DD61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3A10C00-C1CB-B9F9-9D4D-F5C19C95DA0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2EAED4C8-4A54-C87E-DEB9-D691D25F4A8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88611A2E-ED6E-ADCB-7AC7-BF306676F37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403DD9F-E53F-5595-5A21-2AE521E64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2C18BF53-CB0E-21B2-D991-E7F8DA8C2FA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65AF2F70-5362-D183-F0F7-6417A81C4C42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4487D70E-C10C-791E-642D-23C695E6235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4922455-B417-57D8-E30C-1959D9B48B10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7C1578D4-B8DA-2B85-862D-D93AAD85C5B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BAFC4EAB-B064-E0D1-8199-B9A0666F858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93957ED-F34F-6799-7A39-D21FAC67A8E3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0D255F3A-7D79-A069-7A28-4E31E482F7AD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F91CF33A-2C26-77B4-43C6-3975C5B69B1C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C925D78-D04C-1BE5-D351-7FAEA7B15F7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E82CC8DC-D8F3-019D-A59B-8D623AC13CC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F4C4DA2-014E-FE2C-8ACE-695D839B799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E28F58EC-4743-375B-72D0-2B87E48C5D5C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E7EBACA-BC23-6497-2996-036FEA0C326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43AB04DF-2BE7-0B65-484B-6F6305F7393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78FA10-533D-5242-09E8-A635846C2CA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921FC0F0-E9FB-6983-49DB-E3E62E674B3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511455C7-2387-7E81-86CF-9C1D0E12AF9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137579ED-2CFA-2E98-6BF9-671602E5AC50}"/>
              </a:ext>
            </a:extLst>
          </p:cNvPr>
          <p:cNvSpPr txBox="1"/>
          <p:nvPr/>
        </p:nvSpPr>
        <p:spPr>
          <a:xfrm>
            <a:off x="1295400" y="2532763"/>
            <a:ext cx="15570979" cy="7302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Influenza A demonstrated two major peaks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First peak in February (9.9%) and a second peak in June (10%) and September (9.6%)</a:t>
            </a: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Aligns with a study done by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Emukule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et al, 2016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Kakuma refugee camp had the highest burden of SARI cases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Population dynamics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Positivity varied widely across sentinel sites, ranging from 12.7% in Dadaab to 21.7% in Nyeri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documented in influenza surveillance across Africa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often attributed to climatic factors, population density, and healthcare access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Emukule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et al., 2019)</a:t>
            </a:r>
          </a:p>
          <a:p>
            <a:pPr marL="400835" lvl="1" algn="l">
              <a:lnSpc>
                <a:spcPts val="4827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EE156B15-B6D8-B771-8086-128228648788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6C05962A-C76D-AF97-10E6-E3A7447B04F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CA3CBD67-654A-F12E-9A6E-4FDC618D139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F73F09-432E-4267-5144-15D6800332F9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3868414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1371600" y="2857500"/>
            <a:ext cx="15494779" cy="6133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Viral respiratory pathogens accounted for a substantial proportion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SARI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ILI cases in Kenya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Predominant pathogen was influenza 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SARS-CoV-2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influenza 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Prevalence rates were lower than those reported in comparable East African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Molecular characterization revealed: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Balanced co-circulation of influenza A subtypes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Exclusive detection of influenza B Victoria lineage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Distinct seasonal patterns that differed markedly between pathogens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Bimodal peak influenza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majority of respiratory illness presentations lack confirmed viral aetiology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A7B98075-BB8F-B550-547D-52F41AEB1068}"/>
              </a:ext>
            </a:extLst>
          </p:cNvPr>
          <p:cNvSpPr txBox="1"/>
          <p:nvPr/>
        </p:nvSpPr>
        <p:spPr>
          <a:xfrm>
            <a:off x="397654" y="2529621"/>
            <a:ext cx="16468725" cy="607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Expand testing panel to include major respiratory viruses not currently tested</a:t>
            </a:r>
          </a:p>
          <a:p>
            <a:pPr marL="1258870" lvl="2" indent="-400835">
              <a:lnSpc>
                <a:spcPts val="4827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Currently testing four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Establish molecular monitoring programs for all the tested panels</a:t>
            </a:r>
          </a:p>
          <a:p>
            <a:pPr marL="1258870" lvl="2" indent="-400835">
              <a:lnSpc>
                <a:spcPts val="4827"/>
              </a:lnSpc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Currently monitoring Influenza A and B</a:t>
            </a: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vaccination campaigns  immediately before high peak months and in context with molecular characterization findings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Managements of patients should be based on diagnosis not empirical antimicrobial prescription</a:t>
            </a: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Share data to 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antimicrobial stewardship</a:t>
            </a: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2000" y="1436462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21" t="-22000" r="-1172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1341</Words>
  <Application>Microsoft Office PowerPoint</Application>
  <PresentationFormat>Custom</PresentationFormat>
  <Paragraphs>240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 Bold Italics</vt:lpstr>
      <vt:lpstr>Calibri</vt:lpstr>
      <vt:lpstr>Arial</vt:lpstr>
      <vt:lpstr>Arial Bold</vt:lpstr>
      <vt:lpstr>Arial Black</vt:lpstr>
      <vt:lpstr>Brush Script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Annette</dc:creator>
  <cp:lastModifiedBy>Annette Chesir</cp:lastModifiedBy>
  <cp:revision>40</cp:revision>
  <dcterms:created xsi:type="dcterms:W3CDTF">2006-08-16T00:00:00Z</dcterms:created>
  <dcterms:modified xsi:type="dcterms:W3CDTF">2026-04-28T17:43:59Z</dcterms:modified>
  <dc:identifier>DAHHYIZfiEY</dc:identifier>
</cp:coreProperties>
</file>